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691" r:id="rId2"/>
    <p:sldId id="260" r:id="rId3"/>
    <p:sldId id="666" r:id="rId4"/>
    <p:sldId id="884" r:id="rId5"/>
    <p:sldId id="885" r:id="rId6"/>
    <p:sldId id="919" r:id="rId7"/>
    <p:sldId id="887" r:id="rId8"/>
    <p:sldId id="888" r:id="rId9"/>
    <p:sldId id="889" r:id="rId10"/>
    <p:sldId id="920" r:id="rId11"/>
    <p:sldId id="727" r:id="rId12"/>
    <p:sldId id="729" r:id="rId13"/>
    <p:sldId id="921" r:id="rId14"/>
    <p:sldId id="899" r:id="rId15"/>
    <p:sldId id="883" r:id="rId16"/>
    <p:sldId id="724" r:id="rId17"/>
    <p:sldId id="922" r:id="rId18"/>
    <p:sldId id="901" r:id="rId19"/>
    <p:sldId id="904" r:id="rId20"/>
    <p:sldId id="902" r:id="rId21"/>
    <p:sldId id="903" r:id="rId22"/>
    <p:sldId id="726" r:id="rId23"/>
    <p:sldId id="890" r:id="rId24"/>
    <p:sldId id="891" r:id="rId25"/>
    <p:sldId id="892" r:id="rId26"/>
    <p:sldId id="923" r:id="rId27"/>
    <p:sldId id="880" r:id="rId28"/>
    <p:sldId id="924" r:id="rId29"/>
    <p:sldId id="906" r:id="rId30"/>
    <p:sldId id="925" r:id="rId31"/>
    <p:sldId id="733" r:id="rId32"/>
    <p:sldId id="926" r:id="rId33"/>
    <p:sldId id="735" r:id="rId34"/>
    <p:sldId id="927" r:id="rId35"/>
    <p:sldId id="739" r:id="rId36"/>
    <p:sldId id="928" r:id="rId37"/>
    <p:sldId id="912" r:id="rId38"/>
    <p:sldId id="913" r:id="rId39"/>
    <p:sldId id="929" r:id="rId40"/>
    <p:sldId id="915" r:id="rId41"/>
    <p:sldId id="930" r:id="rId42"/>
    <p:sldId id="743" r:id="rId43"/>
    <p:sldId id="741" r:id="rId44"/>
    <p:sldId id="931" r:id="rId45"/>
    <p:sldId id="745" r:id="rId46"/>
    <p:sldId id="905" r:id="rId47"/>
    <p:sldId id="692" r:id="rId48"/>
  </p:sldIdLst>
  <p:sldSz cx="12192000" cy="6858000"/>
  <p:notesSz cx="6858000" cy="9144000"/>
  <p:embeddedFontLst>
    <p:embeddedFont>
      <p:font typeface="맑은 고딕" panose="020B0503020000020004" pitchFamily="34" charset="-127"/>
      <p:regular r:id="rId51"/>
      <p:bold r:id="rId52"/>
    </p:embeddedFont>
    <p:embeddedFont>
      <p:font typeface="Menlo" panose="020B0609030804020204" pitchFamily="49" charset="0"/>
      <p:bold r:id="rId53"/>
    </p:embeddedFont>
    <p:embeddedFont>
      <p:font typeface="Montserrat" pitchFamily="2" charset="0"/>
      <p:regular r:id="rId54"/>
      <p:bold r:id="rId55"/>
      <p:italic r:id="rId56"/>
      <p:boldItalic r:id="rId57"/>
    </p:embeddedFont>
    <p:embeddedFont>
      <p:font typeface="SpoqaHanSans" panose="020B0500000000000000" pitchFamily="34" charset="-128"/>
      <p:regular r:id="rId58"/>
      <p:bold r:id="rId59"/>
    </p:embeddedFont>
    <p:embeddedFont>
      <p:font typeface="SpoqaHanSans Light" panose="020B0300000000000000" pitchFamily="34" charset="-128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2"/>
    <a:srgbClr val="05406C"/>
    <a:srgbClr val="CC3F36"/>
    <a:srgbClr val="FFC19F"/>
    <a:srgbClr val="4C0C07"/>
    <a:srgbClr val="520404"/>
    <a:srgbClr val="F39822"/>
    <a:srgbClr val="C4E0B8"/>
    <a:srgbClr val="FFEFBD"/>
    <a:srgbClr val="F9C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2"/>
    <p:restoredTop sz="95794"/>
  </p:normalViewPr>
  <p:slideViewPr>
    <p:cSldViewPr snapToGrid="0" snapToObjects="1">
      <p:cViewPr varScale="1">
        <p:scale>
          <a:sx n="105" d="100"/>
          <a:sy n="105" d="100"/>
        </p:scale>
        <p:origin x="424" y="18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946DBC-8A3D-AD42-82BA-5F4B02BD69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02C6DB-AB23-0E4D-B199-FACE2679F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C9BDC3-203E-9B40-AB0C-9C10F7B9D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9F67-627E-3749-BD09-3A0BDACF6A6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D48517-8B64-F142-A088-F83EBB172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C1BDC-07F2-5340-9272-EB279B5BEEF4}" type="datetimeFigureOut">
              <a:rPr kumimoji="1" lang="ko-KR" altLang="en-US" smtClean="0"/>
              <a:t>2019. 6. 7.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89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56E1E-5EE6-9647-87F5-DEA9AD21627A}" type="datetimeFigureOut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2324-1D11-9041-A168-AD367FB5EA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4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24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875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70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3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682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6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46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578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2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735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86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20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23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28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971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70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5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41133219-FA6D-724E-8693-B440A61E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F113-2078-B045-9A18-CBE0CCD5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8FC49-0577-974B-B972-11F238F90313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69F2-05B2-3F45-B0C3-27E2314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DD5D4DB-18C7-8947-B8F4-22559561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3C8CB550-9E89-9B40-890B-9D5E0308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45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36D7A-2966-DD4A-A4D6-5966802F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73AA58-D43B-3B42-AA4F-A06163CA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939CA-F824-D44A-AED0-4459B141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3357-2D2F-5D43-AAA5-68D5723FF700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CAB34-2023-1347-8BA1-A96E1936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63B4-712A-0940-A24A-707F47B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668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FF33-4B31-9044-A2A6-144D2C9D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B7751-A399-C24E-947B-C62DFB87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8C4EF-2965-C341-A5EA-335A28D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E130-34C6-DC4F-86CA-D017FE9B444F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E8F40-F8C7-F64B-A86F-9CD0D106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D989C-CE07-C447-996E-5679F28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016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D2DF-B326-3446-822C-B004B6AC5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  <a:latin typeface="Montserrat" pitchFamily="2" charset="0"/>
              </a:defRPr>
            </a:lvl1pPr>
          </a:lstStyle>
          <a:p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31AA3-F672-A542-B5FA-DF24FC48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31AEB-5D8E-D54C-A88A-2743C5E8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057AA-5D29-A84D-AE34-9F41EB05109E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DC72-ECA7-E645-B5AD-14B02FB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47F8D8F-48F7-6D4E-85FB-3081EA9AED63}"/>
              </a:ext>
            </a:extLst>
          </p:cNvPr>
          <p:cNvSpPr/>
          <p:nvPr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A8AD4CAB-70BD-7845-B7BA-4FE7AC375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EDEBAF6-E210-E24C-A732-CB783D5B5E51}"/>
              </a:ext>
            </a:extLst>
          </p:cNvPr>
          <p:cNvSpPr/>
          <p:nvPr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0AD6719-E814-EB46-89C8-3EE4A2429C8A}"/>
              </a:ext>
            </a:extLst>
          </p:cNvPr>
          <p:cNvSpPr/>
          <p:nvPr userDrawn="1"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61024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214599D-9F13-6C43-B4DE-8E5270A8E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5"/>
          <a:stretch/>
        </p:blipFill>
        <p:spPr>
          <a:xfrm>
            <a:off x="-10378" y="-1587"/>
            <a:ext cx="12203588" cy="68595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917EDA-CED3-834E-9607-27DBCBF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6E284-D733-034C-8CD5-7FEF0E73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8A73-A0C1-F94E-A639-2476E887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6374A-9935-2641-8D5A-73881CC78D76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15E49-7391-FC43-92A8-6EFB1F6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1A82D522-E949-B04C-A188-FB02608D2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80579F9-F4B3-8244-BAC3-4817718E9F8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9" y="6320802"/>
            <a:ext cx="1325568" cy="15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B70144-7276-8746-8D51-E7378A31CDA2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991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32B3-3236-FD4C-8B86-A9891DE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4907-F89A-8C4B-9EA4-F74D02A9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8F431-72FC-AF49-9B7B-B206C235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E5E0F-C422-AD40-8459-6A30242A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A0DD-C8B5-AD44-BC35-4A1915497889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F9F3-108B-D941-B866-F60FF11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EA53D4E-A8D9-9C45-9026-7DC9CA072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53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83B86-3C38-D34A-A7CB-F6FDC694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57ABC-C09D-0C46-9584-0F4C3CAD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034BE-C719-8042-BC3E-6D168605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CC647-2E3B-624A-8B1D-337FCF1DF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6BCF5C-00DC-0E46-948E-D05B0D08A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E4514-0312-3E4B-B239-F0847F0C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AE872-B9B7-3240-A461-9F6E6D04A25A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1FC23F-875D-6440-AA33-10E6211B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44CA57-48C8-3B4A-9C27-77F9BE0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99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6B5A2-92BB-9947-B4AB-13860923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1F0C6-5469-C049-988C-4B9C196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BE0C-BBA8-2249-9D19-19B97EAE8614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2B5C5-2BBD-B449-AA12-5CCD3E2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4DEEB-DD60-9844-9457-7DA2E19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893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F3C7-7230-7243-9E3A-AD33995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367D-1686-954E-8345-8C49355F5A27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35CA7-3135-7841-B18E-BBC85F29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B626-041A-BE42-BD17-766ED47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36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E8AF-605D-1A45-AA73-7CAD2AD8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829A-39E0-1041-B455-619FEB0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A08FAE-985E-8343-B6EE-7EDCD8E4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92DFB-8EE5-4747-81C1-48620769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02961-FFDE-194B-9674-D0D39572EE6C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E791B-A0CA-AB4B-807C-16748FDF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2D9DF-C6AA-6340-B915-2DAA8DF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6896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D86-120E-164C-A0F9-FDBA7DEA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F33F2B-98EA-E949-8B02-9AB6E5D4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87661-CFFD-3A45-A7D8-60B2BE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AE760-9210-424D-A68E-4EECA157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3065-1DBF-8D46-95FE-8AF850A66324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58792E-AAFC-9F41-A818-3D5F571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A32D4-89F4-0C41-B28D-3210C63D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67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29E9B5B-A8AA-184A-B545-253EB60354E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9859"/>
          <a:stretch/>
        </p:blipFill>
        <p:spPr>
          <a:xfrm>
            <a:off x="443599" y="6318369"/>
            <a:ext cx="1325568" cy="16535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D7891-EA2C-6145-868D-5629332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lang="en-US" altLang="ko-KR" sz="3200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A8907-E415-7F48-BED6-1D735B7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73A7D-5C17-5948-BCBD-2588C4B5A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D158A-B1D4-1A44-BB9C-B4A2AF7337B7}" type="datetime1">
              <a:rPr kumimoji="1" lang="ko-KR" altLang="en-US" smtClean="0"/>
              <a:t>2019. 6. 7.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7E613-EC74-8643-AB79-A0B85C9D9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C559-4999-2B4A-9A23-D0BCB2814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166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40258-8E58-FD41-937D-FAFCFB30F740}"/>
              </a:ext>
            </a:extLst>
          </p:cNvPr>
          <p:cNvSpPr txBox="1"/>
          <p:nvPr/>
        </p:nvSpPr>
        <p:spPr>
          <a:xfrm>
            <a:off x="5014614" y="6308209"/>
            <a:ext cx="21627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600" dirty="0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600" dirty="0" err="1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600" dirty="0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600" dirty="0" err="1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600" dirty="0">
                <a:solidFill>
                  <a:schemeClr val="tx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600" dirty="0">
              <a:solidFill>
                <a:schemeClr val="tx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379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64665A-CD47-EE4B-9811-4A77F9033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4E42C3D-3DBF-3346-8A53-311F4DD325A8}"/>
              </a:ext>
            </a:extLst>
          </p:cNvPr>
          <p:cNvSpPr txBox="1">
            <a:spLocks/>
          </p:cNvSpPr>
          <p:nvPr/>
        </p:nvSpPr>
        <p:spPr>
          <a:xfrm>
            <a:off x="487903" y="4074251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80000"/>
              </a:lnSpc>
            </a:pPr>
            <a:r>
              <a:rPr kumimoji="1" lang="ko-KR" altLang="en-US" sz="1400" dirty="0">
                <a:ln w="0"/>
                <a:solidFill>
                  <a:schemeClr val="bg1"/>
                </a:solidFill>
              </a:rPr>
              <a:t>특별 세션</a:t>
            </a:r>
          </a:p>
          <a:p>
            <a:pPr algn="l">
              <a:lnSpc>
                <a:spcPct val="80000"/>
              </a:lnSpc>
            </a:pPr>
            <a:r>
              <a:rPr kumimoji="1" lang="en-US" altLang="ko-KR" sz="1400" dirty="0" err="1">
                <a:ln w="0"/>
                <a:solidFill>
                  <a:schemeClr val="bg1"/>
                </a:solidFill>
              </a:rPr>
              <a:t>Git_Github</a:t>
            </a:r>
            <a:endParaRPr kumimoji="1" lang="en-US" altLang="ko-KR" sz="1400" dirty="0">
              <a:ln w="0"/>
              <a:solidFill>
                <a:schemeClr val="bg1"/>
              </a:solidFill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sz="1400" dirty="0">
                <a:ln w="0"/>
                <a:solidFill>
                  <a:schemeClr val="bg1"/>
                </a:solidFill>
              </a:rPr>
              <a:t>Session by </a:t>
            </a:r>
            <a:r>
              <a:rPr kumimoji="1" lang="ko-KR" altLang="en-US" sz="1400" dirty="0">
                <a:ln w="0"/>
                <a:solidFill>
                  <a:schemeClr val="bg1"/>
                </a:solidFill>
              </a:rPr>
              <a:t>배성현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CA93ED-E6F1-9C41-85DD-0CF4173FA1E7}"/>
              </a:ext>
            </a:extLst>
          </p:cNvPr>
          <p:cNvSpPr/>
          <p:nvPr/>
        </p:nvSpPr>
        <p:spPr>
          <a:xfrm>
            <a:off x="471058" y="2209323"/>
            <a:ext cx="5281156" cy="109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멋쟁이 사자처럼</a:t>
            </a:r>
            <a:r>
              <a:rPr kumimoji="1" lang="en-US" altLang="ko-KR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7</a:t>
            </a:r>
            <a:r>
              <a:rPr kumimoji="1" lang="ko-KR" altLang="en-US" sz="2800" dirty="0">
                <a:ln w="0"/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기 삼육대학교</a:t>
            </a:r>
            <a:endParaRPr kumimoji="1" lang="en-US" altLang="ko-KR" sz="2800" dirty="0">
              <a:ln w="0"/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B365B3-DEF8-604A-99A8-9B7F459E7972}"/>
              </a:ext>
            </a:extLst>
          </p:cNvPr>
          <p:cNvSpPr/>
          <p:nvPr/>
        </p:nvSpPr>
        <p:spPr>
          <a:xfrm>
            <a:off x="471058" y="1388390"/>
            <a:ext cx="607859" cy="268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ko-KR" sz="14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3BCBB-7D53-F843-920D-64F16901F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295" y="2243139"/>
            <a:ext cx="2740176" cy="43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7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10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135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Gihub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 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Pages</a:t>
              </a: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2800" dirty="0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# </a:t>
              </a:r>
              <a:r>
                <a:rPr kumimoji="1" lang="ko-KR" altLang="en-US" sz="2800" dirty="0" err="1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깃허브</a:t>
              </a:r>
              <a:r>
                <a:rPr kumimoji="1" lang="ko-KR" altLang="en-US" sz="2800" dirty="0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 페이지</a:t>
              </a: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45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E366B3C-41CB-4F4C-AE19-C2F4962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2"/>
          <a:stretch/>
        </p:blipFill>
        <p:spPr>
          <a:xfrm>
            <a:off x="1964846" y="1553994"/>
            <a:ext cx="8262307" cy="50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402938" y="2879557"/>
            <a:ext cx="1938486" cy="71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Pages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저장소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3D98BC-A348-E847-8AAA-64F81DBD4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4915394" y="5898284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3525905" y="5864951"/>
            <a:ext cx="1271726" cy="405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456324" y="2845201"/>
            <a:ext cx="3770829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이름을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자신닉네임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github.io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로 저장할 경우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 Pages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 생성 된다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9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FA90292-4776-EE46-85FE-EC4BFEDC6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36" y="1887271"/>
            <a:ext cx="5625961" cy="4395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A260CA-3A6A-4B4A-91FD-802E49D0D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75" y="1887271"/>
            <a:ext cx="5829045" cy="4395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1484415" y="2170933"/>
            <a:ext cx="1140031" cy="239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Pages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25F996-4568-9A4B-BDE1-DA5968F46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5532859" y="1887271"/>
            <a:ext cx="1271726" cy="179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4283307" y="2487396"/>
            <a:ext cx="3770829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push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이후 저장소 이름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주소창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입력 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13D4F2-238D-E242-9D4E-2CD1C744F05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624446" y="1974350"/>
            <a:ext cx="2908413" cy="3164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13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Gihub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 프로젝트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발행하기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750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EF905-DEA0-D04F-861C-B4696A0D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61" y="1480332"/>
            <a:ext cx="6957077" cy="4981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909508" y="2841991"/>
            <a:ext cx="937839" cy="195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E71C31-F755-404A-89C5-060D8267A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591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663D541-ADFF-6441-86C7-96010840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087" y="1386619"/>
            <a:ext cx="6929825" cy="508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069825" y="4386389"/>
            <a:ext cx="4364312" cy="774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1A8F754-B79E-4340-AFEE-2C20962DC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684038" y="2499534"/>
            <a:ext cx="4870415" cy="1651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8716624" y="2494702"/>
            <a:ext cx="1688575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index.html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이 포함된 파일을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드래그앤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드롭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8554453" y="4369541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설명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DE988B-BDB5-0442-A9A9-BB45F01F6A2B}"/>
              </a:ext>
            </a:extLst>
          </p:cNvPr>
          <p:cNvSpPr/>
          <p:nvPr/>
        </p:nvSpPr>
        <p:spPr>
          <a:xfrm>
            <a:off x="4021698" y="5492426"/>
            <a:ext cx="742807" cy="270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8213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FB93AE0-4C00-024A-8A67-E81B0CF8B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95" y="1448789"/>
            <a:ext cx="6649809" cy="5195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372592" y="2774352"/>
            <a:ext cx="3083732" cy="234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09B11-1CFC-E841-8EFF-DEBEA05F0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232774" y="3268148"/>
            <a:ext cx="5685595" cy="2717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9026420" y="3256273"/>
            <a:ext cx="168857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업로드 된 프로젝트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80974" y="2737649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확인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25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17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Gihub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 프로젝트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발행하기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(git push)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58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52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96BF1C-2705-6E4E-83D0-1F6CB3D62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18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880DB-B6F9-E047-A82C-AAC62A38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231289"/>
            <a:ext cx="5715000" cy="203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3" y="1898930"/>
            <a:ext cx="92596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작업의 흐름</a:t>
            </a:r>
            <a:endParaRPr lang="en-US" altLang="ko-KR" sz="3200" b="1" dirty="0">
              <a:solidFill>
                <a:srgbClr val="D3B2AF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2000" dirty="0">
              <a:solidFill>
                <a:srgbClr val="D3B2AF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여러분의 로컬 저장소는 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 관리하는 세 그루의 나무로 구성돼 있어요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첫번째 나무인 </a:t>
            </a:r>
            <a:r>
              <a:rPr lang="ko-KR" altLang="en-US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작업 디렉토리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(Working directory)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실제 파일들로 이루어져있고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두번째 나무인 </a:t>
            </a:r>
            <a:r>
              <a:rPr lang="ko-KR" altLang="en-US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인덱스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(Index)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준비 영역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(staging area)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의 역할을 하며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마지막 나무인 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최종 </a:t>
            </a:r>
            <a:r>
              <a:rPr lang="ko-KR" altLang="en-US" sz="2000" dirty="0" err="1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확정본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(commit)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나타내요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en-US" altLang="ko-KR" sz="2000" b="0" i="0" dirty="0">
              <a:solidFill>
                <a:srgbClr val="D3B2AF"/>
              </a:solidFill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7C1E52-034F-3644-8558-DC29F52E24E7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87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05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031DB8-0717-4040-8D2F-0D4CB924D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1" y="2638160"/>
            <a:ext cx="9259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새로운 저장소 만들기</a:t>
            </a:r>
            <a:endParaRPr lang="en-US" altLang="ko-KR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폴더를 하나 만들고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그 안에서 아래 명령을 실행하세요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새로운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저장소가 만들어집니다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387F0-ECC3-C541-89DC-0A993A94DE5F}"/>
              </a:ext>
            </a:extLst>
          </p:cNvPr>
          <p:cNvSpPr/>
          <p:nvPr/>
        </p:nvSpPr>
        <p:spPr>
          <a:xfrm>
            <a:off x="4618431" y="4050568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3AE06-3AF6-344D-BD87-4DB9AE9B26B8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31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4FED29-93D8-A948-81F6-D43B59106213}"/>
              </a:ext>
            </a:extLst>
          </p:cNvPr>
          <p:cNvSpPr/>
          <p:nvPr/>
        </p:nvSpPr>
        <p:spPr>
          <a:xfrm>
            <a:off x="1344900" y="2192855"/>
            <a:ext cx="9329726" cy="362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 &amp; </a:t>
            </a: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endParaRPr lang="ko-KR" altLang="en-US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lang="en-US" altLang="ko-KR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Pages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프로젝트 발행하기</a:t>
            </a:r>
            <a:endParaRPr lang="en-US" altLang="ko-KR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활용</a:t>
            </a:r>
          </a:p>
          <a:p>
            <a:pPr algn="just">
              <a:lnSpc>
                <a:spcPct val="150000"/>
              </a:lnSpc>
            </a:pPr>
            <a:endParaRPr lang="ko-KR" altLang="en-US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B0530D-99DE-5841-938E-A71751C11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6" name="텍스트상자 10">
            <a:extLst>
              <a:ext uri="{FF2B5EF4-FFF2-40B4-BE49-F238E27FC236}">
                <a16:creationId xmlns:a16="http://schemas.microsoft.com/office/drawing/2014/main" id="{FFDAD803-5010-0544-9C6E-83D75E03AB92}"/>
              </a:ext>
            </a:extLst>
          </p:cNvPr>
          <p:cNvSpPr txBox="1"/>
          <p:nvPr/>
        </p:nvSpPr>
        <p:spPr>
          <a:xfrm>
            <a:off x="1344900" y="1207905"/>
            <a:ext cx="732475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600" dirty="0" err="1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Git_Github</a:t>
            </a:r>
            <a:endParaRPr kumimoji="1" lang="en-US" altLang="ko-KR" sz="3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70C3F37-8A6D-2E48-A551-E327E5500008}"/>
              </a:ext>
            </a:extLst>
          </p:cNvPr>
          <p:cNvSpPr/>
          <p:nvPr/>
        </p:nvSpPr>
        <p:spPr>
          <a:xfrm>
            <a:off x="1083875" y="1235670"/>
            <a:ext cx="145569" cy="500108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  <a:ln>
            <a:solidFill>
              <a:srgbClr val="F39822"/>
            </a:solidFill>
          </a:ln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6448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CC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2AD189-D6AD-FF43-9594-02091D86A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3" y="1898930"/>
            <a:ext cx="92596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추가와 확정</a:t>
            </a:r>
            <a:r>
              <a:rPr lang="en-US" altLang="ko-KR" sz="32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(commit)</a:t>
            </a:r>
          </a:p>
          <a:p>
            <a:pPr algn="ctr"/>
            <a:endParaRPr lang="en-US" altLang="ko-KR" sz="32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변경된 파일은 아래 명령어로 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인덱스에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추가할 수 있어요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en-US" altLang="ko-KR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이것이 바로 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의 기본 작업 흐름에서 첫 단계에 해당돼요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하지만 실제로 변경 내용을 확정하려면 아래 명령을 내려야 한답니다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이제 변경된 파일이 </a:t>
            </a:r>
            <a:r>
              <a:rPr lang="en-US" altLang="ko-KR" sz="20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에 반영됐어요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32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하지만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원격 저장소에는 아직 반영이 안 됐답니다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ko-KR" altLang="en-US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387F0-ECC3-C541-89DC-0A993A94DE5F}"/>
              </a:ext>
            </a:extLst>
          </p:cNvPr>
          <p:cNvSpPr/>
          <p:nvPr/>
        </p:nvSpPr>
        <p:spPr>
          <a:xfrm>
            <a:off x="4618433" y="3244334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add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파일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35C4C-61FA-3F43-BF96-76C8B2C7392F}"/>
              </a:ext>
            </a:extLst>
          </p:cNvPr>
          <p:cNvSpPr/>
          <p:nvPr/>
        </p:nvSpPr>
        <p:spPr>
          <a:xfrm>
            <a:off x="4618433" y="3687576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add .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FB5C7-0B87-0043-8EC1-8BC02CD4AEC6}"/>
              </a:ext>
            </a:extLst>
          </p:cNvPr>
          <p:cNvSpPr/>
          <p:nvPr/>
        </p:nvSpPr>
        <p:spPr>
          <a:xfrm>
            <a:off x="3552228" y="4870745"/>
            <a:ext cx="508754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commit –m “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이번 </a:t>
            </a:r>
            <a:r>
              <a:rPr lang="ko-KR" alt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확정본에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 대한 설명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”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625A2-3F22-414C-A666-0B1D42DF1F2F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19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FFC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7F4893-9085-BE4E-8D32-C5826017F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2" y="1745608"/>
            <a:ext cx="925961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 발행</a:t>
            </a:r>
            <a:r>
              <a:rPr lang="en-US" altLang="ko-KR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(push)</a:t>
            </a:r>
            <a:r>
              <a:rPr lang="ko-KR" altLang="en-US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하기</a:t>
            </a:r>
            <a:endParaRPr lang="en-US" altLang="ko-KR" sz="3200" b="1" dirty="0">
              <a:solidFill>
                <a:srgbClr val="CC3F3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dirty="0">
              <a:solidFill>
                <a:srgbClr val="CC3F3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현재의 변경 내용은 아직 로컬 저장소의 </a:t>
            </a:r>
            <a:r>
              <a:rPr lang="en-US" altLang="ko-KR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 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안에 머물고 있어요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이제 이 변경 내용을 </a:t>
            </a:r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원격 서버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로 올려봅시다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 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명령을 실행하세요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다른 가지를 발행하려면 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master</a:t>
            </a:r>
            <a:r>
              <a:rPr lang="ko-KR" altLang="en-US" sz="20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를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원하는 가지 이름으로 바꿔주세요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.) 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만약 기존에 있던 원격 저장소를 복제한 것이 아니라면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원격 서버의 주소를 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에게 알려줘야 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이제 변경 내용을 원격 서버로 발행할 수 있어요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B0A65F-8614-084A-A7EE-0E1209C7C845}"/>
              </a:ext>
            </a:extLst>
          </p:cNvPr>
          <p:cNvSpPr/>
          <p:nvPr/>
        </p:nvSpPr>
        <p:spPr>
          <a:xfrm>
            <a:off x="4400250" y="3471864"/>
            <a:ext cx="3391497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push origin master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6D4CD-193B-C24A-835A-D7CC535BF67C}"/>
              </a:ext>
            </a:extLst>
          </p:cNvPr>
          <p:cNvSpPr/>
          <p:nvPr/>
        </p:nvSpPr>
        <p:spPr>
          <a:xfrm>
            <a:off x="3489058" y="5300721"/>
            <a:ext cx="521388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remote add origin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B3B1BA-16C6-234A-B04F-2922664FD6B1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726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9D1636A-8684-5A4B-A9E3-D4BF56A7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35" y="1448790"/>
            <a:ext cx="6822613" cy="519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567210" y="2772370"/>
            <a:ext cx="2889114" cy="23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320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EC1010-B6DE-E740-A827-40B552AF5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400954" y="3504608"/>
            <a:ext cx="3557985" cy="94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7059621" y="3480857"/>
            <a:ext cx="1688575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명령어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터미널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63203" y="2729958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25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저장소 생성 이후 프로젝트 터미널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1C098F-68A2-5E4D-ACB4-7D98C710D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23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C3A5CA-722B-264D-81BF-1B476B16D756}"/>
              </a:ext>
            </a:extLst>
          </p:cNvPr>
          <p:cNvSpPr/>
          <p:nvPr/>
        </p:nvSpPr>
        <p:spPr>
          <a:xfrm>
            <a:off x="838200" y="2499568"/>
            <a:ext cx="10515600" cy="3003451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–version # git 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버전확인</a:t>
            </a:r>
            <a:endParaRPr lang="en-US" altLang="ko-KR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# 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초기화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, 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현재 디렉토리에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저장소 생성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프로젝트 초기 한 번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ko-KR" altLang="en-US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status #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 상태 체크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커밋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현재 프로젝트 변경 상태 확인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 #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모든 파일을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로 추가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(git add &lt;filename&gt; #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특정 파일만 추가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ko-KR" altLang="en-US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commit –m “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커밋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설명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” #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 추가된 파일을 설명과 함께 확정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remote add origin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github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에서 만든 원격 저장소 링크와 연결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push -u origin master # git push, commit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한 파일을 원격저장소로 최종적으로 전송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첫번째 깃 발행의 경우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github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Id(email), pw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입력하여 로그인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후 연결</a:t>
            </a:r>
          </a:p>
        </p:txBody>
      </p:sp>
    </p:spTree>
    <p:extLst>
      <p:ext uri="{BB962C8B-B14F-4D97-AF65-F5344CB8AC3E}">
        <p14:creationId xmlns:p14="http://schemas.microsoft.com/office/powerpoint/2010/main" val="84107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FB93AE0-4C00-024A-8A67-E81B0CF8B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95" y="1448789"/>
            <a:ext cx="6649809" cy="5195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372592" y="2774352"/>
            <a:ext cx="3083732" cy="234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4BE65D-8BD4-CB4B-BF8B-6073014EF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232774" y="3268148"/>
            <a:ext cx="5685595" cy="2717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9026420" y="3256273"/>
            <a:ext cx="168857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업로드 된 프로젝트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80974" y="2737649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확인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66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push(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수정 시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발행 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 코드 수정 시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D5529-1E20-F947-BE66-BB088F610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25</a:t>
            </a:fld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1A39C-818A-5248-A0B9-14E298DE18D5}"/>
              </a:ext>
            </a:extLst>
          </p:cNvPr>
          <p:cNvSpPr/>
          <p:nvPr/>
        </p:nvSpPr>
        <p:spPr>
          <a:xfrm>
            <a:off x="838200" y="2628515"/>
            <a:ext cx="8915401" cy="1526123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 #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모든 파일을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로 추가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commit –m ‘’ #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 추가된 파일을 설명과 함께 확정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push -u origin master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과정 없이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3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가지 단계로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3584274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26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저장소 복제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(git clone)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32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저장소 복제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clone)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D4D52A8-DF84-314A-9B07-9165BB44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저장소 복제 </a:t>
            </a:r>
            <a:r>
              <a:rPr kumimoji="1" lang="en-US" altLang="ko-KR" dirty="0"/>
              <a:t>(git clone)</a:t>
            </a:r>
          </a:p>
          <a:p>
            <a:pPr lvl="1"/>
            <a:r>
              <a:rPr kumimoji="1" lang="ko-KR" altLang="en-US" dirty="0" err="1"/>
              <a:t>깃허브</a:t>
            </a:r>
            <a:r>
              <a:rPr kumimoji="1" lang="ko-KR" altLang="en-US" dirty="0"/>
              <a:t> 원격 저장소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를</a:t>
            </a:r>
            <a:r>
              <a:rPr kumimoji="1" lang="ko-KR" altLang="en-US" dirty="0"/>
              <a:t> 클론을 통해 로컬 환경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으로</a:t>
            </a:r>
            <a:r>
              <a:rPr kumimoji="1" lang="ko-KR" altLang="en-US" dirty="0"/>
              <a:t> 복제함</a:t>
            </a:r>
            <a:r>
              <a:rPr kumimoji="1" lang="en-US" altLang="ko-KR" dirty="0"/>
              <a:t>.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E8D4A7-E682-D748-8A06-024AACC82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27</a:t>
            </a:fld>
            <a:endParaRPr kumimoji="1"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87DAE5-ED07-F14F-B074-FA5F1D8893CC}"/>
              </a:ext>
            </a:extLst>
          </p:cNvPr>
          <p:cNvGrpSpPr/>
          <p:nvPr/>
        </p:nvGrpSpPr>
        <p:grpSpPr>
          <a:xfrm>
            <a:off x="4971510" y="1619273"/>
            <a:ext cx="6063452" cy="4219136"/>
            <a:chOff x="2639616" y="1410785"/>
            <a:chExt cx="6912768" cy="48101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E4E54C-081C-D443-960C-D641E0F5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80"/>
            <a:stretch/>
          </p:blipFill>
          <p:spPr>
            <a:xfrm>
              <a:off x="2639616" y="1410785"/>
              <a:ext cx="6912768" cy="4810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5E7A03-0CF4-8D48-8CB5-15727BFACDE2}"/>
                </a:ext>
              </a:extLst>
            </p:cNvPr>
            <p:cNvSpPr/>
            <p:nvPr/>
          </p:nvSpPr>
          <p:spPr>
            <a:xfrm>
              <a:off x="6661339" y="2678723"/>
              <a:ext cx="2463206" cy="15430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6" tIns="60948" rIns="121896" bIns="60948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2F9BC26-A84B-8748-85F6-57A18E2BD969}"/>
                </a:ext>
              </a:extLst>
            </p:cNvPr>
            <p:cNvSpPr/>
            <p:nvPr/>
          </p:nvSpPr>
          <p:spPr>
            <a:xfrm>
              <a:off x="8735438" y="2678723"/>
              <a:ext cx="389107" cy="389107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5FF573-6573-4E49-879D-680C719522F9}"/>
                </a:ext>
              </a:extLst>
            </p:cNvPr>
            <p:cNvSpPr/>
            <p:nvPr/>
          </p:nvSpPr>
          <p:spPr>
            <a:xfrm>
              <a:off x="8626581" y="3435664"/>
              <a:ext cx="389107" cy="389107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3AFD42-1A38-2A49-918B-8B361F60C51D}"/>
              </a:ext>
            </a:extLst>
          </p:cNvPr>
          <p:cNvSpPr/>
          <p:nvPr/>
        </p:nvSpPr>
        <p:spPr>
          <a:xfrm>
            <a:off x="7850077" y="2339881"/>
            <a:ext cx="28096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저장소에서 클론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F9C25-3A89-6048-9694-CFEFC558B172}"/>
              </a:ext>
            </a:extLst>
          </p:cNvPr>
          <p:cNvSpPr/>
          <p:nvPr/>
        </p:nvSpPr>
        <p:spPr>
          <a:xfrm>
            <a:off x="948952" y="5518106"/>
            <a:ext cx="3703720" cy="338554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clone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복사한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url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CBC70B-2A4B-064D-BDB1-67CF8DD4F181}"/>
              </a:ext>
            </a:extLst>
          </p:cNvPr>
          <p:cNvSpPr/>
          <p:nvPr/>
        </p:nvSpPr>
        <p:spPr>
          <a:xfrm>
            <a:off x="948952" y="5075392"/>
            <a:ext cx="28096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터미널에서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 git clone</a:t>
            </a:r>
          </a:p>
        </p:txBody>
      </p:sp>
    </p:spTree>
    <p:extLst>
      <p:ext uri="{BB962C8B-B14F-4D97-AF65-F5344CB8AC3E}">
        <p14:creationId xmlns:p14="http://schemas.microsoft.com/office/powerpoint/2010/main" val="2082944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28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원격 저장소 변경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(git set-</a:t>
              </a: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url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1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원격 저장소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원격 저장소 변경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원격 저장소를 변경하여 발행하는 경우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3908E6-E475-6548-A14F-6BA1F2B77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29</a:t>
            </a:fld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C0A097-8A89-E049-A2D4-CC28551C209E}"/>
              </a:ext>
            </a:extLst>
          </p:cNvPr>
          <p:cNvSpPr/>
          <p:nvPr/>
        </p:nvSpPr>
        <p:spPr>
          <a:xfrm>
            <a:off x="838200" y="2858798"/>
            <a:ext cx="8915401" cy="338554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remote set-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url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origin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변경된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9207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135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Git &amp; </a:t>
              </a: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Github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2800" dirty="0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# Git? </a:t>
              </a:r>
              <a:r>
                <a:rPr kumimoji="1" lang="en-US" altLang="ko-KR" sz="2800" dirty="0" err="1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Github</a:t>
              </a:r>
              <a:r>
                <a:rPr kumimoji="1" lang="en-US" altLang="ko-KR" sz="2800" dirty="0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?</a:t>
              </a: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820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30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내용 감추기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(.</a:t>
              </a: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gitignore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457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중요 내용 감추기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ignore)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dirty="0"/>
              <a:t>Git ignore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저장소에 올려서 안되는 내용이 공개되는 불상사를 방지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1. .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2000" dirty="0" err="1"/>
              <a:t>django</a:t>
            </a:r>
            <a:r>
              <a:rPr lang="ko-KR" altLang="en-US" sz="2000" dirty="0"/>
              <a:t>의 경우 프로젝트 최상위 디렉토리 </a:t>
            </a:r>
            <a:r>
              <a:rPr lang="en-US" altLang="ko-KR" sz="2000" dirty="0" err="1"/>
              <a:t>manage.py</a:t>
            </a:r>
            <a:r>
              <a:rPr lang="ko-KR" altLang="en-US" sz="2000" dirty="0"/>
              <a:t>가 있는 경로에 생성</a:t>
            </a:r>
            <a:endParaRPr lang="en-US" altLang="ko-KR" sz="2000" dirty="0"/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2000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www.gitignore.io</a:t>
            </a:r>
            <a:r>
              <a:rPr kumimoji="1" lang="en" altLang="ko-KR" dirty="0"/>
              <a:t>/</a:t>
            </a:r>
            <a:r>
              <a:rPr lang="ko-KR" altLang="en-US" dirty="0"/>
              <a:t>에서 자신의 프로젝트 기술 스택 검색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3.</a:t>
            </a:r>
            <a:r>
              <a:rPr lang="ko-KR" altLang="en-US" dirty="0"/>
              <a:t> 검색 결과를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 안에 </a:t>
            </a:r>
            <a:r>
              <a:rPr lang="ko-KR" altLang="en-US" dirty="0" err="1"/>
              <a:t>붙여넣기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C07A08-5AC5-2447-A22F-B49E6C6F1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54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32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변경사항 갱신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(.git pull)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72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변경내용 갱신하기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pull)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ko-KR" altLang="en-US" dirty="0"/>
              <a:t>원격저장소의 변경된 내용을 로컬 저장소로 갱신할 수 있다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r>
              <a:rPr lang="ko-KR" altLang="en-US" dirty="0"/>
              <a:t>원격 저장소에 새로 </a:t>
            </a:r>
            <a:r>
              <a:rPr lang="en-US" altLang="ko-KR" dirty="0"/>
              <a:t>commit</a:t>
            </a:r>
            <a:r>
              <a:rPr lang="ko-KR" altLang="en-US" dirty="0"/>
              <a:t>된 내용을 로컬 디렉토리에 </a:t>
            </a:r>
            <a:r>
              <a:rPr lang="en-US" altLang="ko-KR" dirty="0"/>
              <a:t>fetch, merge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r>
              <a:rPr lang="en-US" altLang="ko-KR" dirty="0"/>
              <a:t>Pull </a:t>
            </a:r>
            <a:r>
              <a:rPr lang="ko-KR" altLang="en-US" dirty="0"/>
              <a:t>했을 때 </a:t>
            </a:r>
            <a:r>
              <a:rPr lang="en-US" altLang="ko-KR" dirty="0"/>
              <a:t>commit</a:t>
            </a:r>
            <a:r>
              <a:rPr lang="ko-KR" altLang="en-US" dirty="0"/>
              <a:t>충돌 에러가 발생할 경우</a:t>
            </a: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B2C88-65F1-4146-A220-EEAB743B5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33</a:t>
            </a:fld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E148BE-E256-534A-AA69-3C2872A3654F}"/>
              </a:ext>
            </a:extLst>
          </p:cNvPr>
          <p:cNvSpPr/>
          <p:nvPr/>
        </p:nvSpPr>
        <p:spPr>
          <a:xfrm>
            <a:off x="838199" y="2704075"/>
            <a:ext cx="8915401" cy="58477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87CAFF-5E8F-4B45-BC38-274921AE680A}"/>
              </a:ext>
            </a:extLst>
          </p:cNvPr>
          <p:cNvSpPr/>
          <p:nvPr/>
        </p:nvSpPr>
        <p:spPr>
          <a:xfrm>
            <a:off x="838199" y="4001294"/>
            <a:ext cx="8915401" cy="58477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stash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pull</a:t>
            </a:r>
          </a:p>
        </p:txBody>
      </p:sp>
    </p:spTree>
    <p:extLst>
      <p:ext uri="{BB962C8B-B14F-4D97-AF65-F5344CB8AC3E}">
        <p14:creationId xmlns:p14="http://schemas.microsoft.com/office/powerpoint/2010/main" val="95047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34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commit 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되돌리기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(git reset)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667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commit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되돌리기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reset)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이전 </a:t>
            </a:r>
            <a:r>
              <a:rPr lang="en-US" altLang="ko-KR" dirty="0"/>
              <a:t>Commit </a:t>
            </a:r>
            <a:r>
              <a:rPr lang="ko-KR" altLang="en-US" dirty="0"/>
              <a:t>버전으로 되돌리기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git clone</a:t>
            </a:r>
            <a:r>
              <a:rPr lang="ko-KR" altLang="en-US" dirty="0" err="1"/>
              <a:t>으로</a:t>
            </a:r>
            <a:r>
              <a:rPr lang="ko-KR" altLang="en-US" dirty="0"/>
              <a:t> 새프로젝트를 만든 후 진행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버전</a:t>
            </a:r>
            <a:r>
              <a:rPr lang="en-US" altLang="ko-KR" dirty="0"/>
              <a:t>(hash)</a:t>
            </a:r>
            <a:r>
              <a:rPr lang="ko-KR" altLang="en-US" dirty="0"/>
              <a:t>을 선택하여 </a:t>
            </a:r>
            <a:r>
              <a:rPr lang="en-US" altLang="ko-KR" dirty="0"/>
              <a:t>reset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64E65E-89B6-B542-869B-AB9718E79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35</a:t>
            </a:fld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E148BE-E256-534A-AA69-3C2872A3654F}"/>
              </a:ext>
            </a:extLst>
          </p:cNvPr>
          <p:cNvSpPr/>
          <p:nvPr/>
        </p:nvSpPr>
        <p:spPr>
          <a:xfrm>
            <a:off x="838200" y="3150237"/>
            <a:ext cx="8915401" cy="830997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clone &lt;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깃허브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cd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프로젝트 </a:t>
            </a:r>
            <a:endParaRPr lang="en-US" altLang="ko-KR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reset --hard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&lt;commit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해시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BAC49-BB65-7C40-8BE2-0A6A9AB5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7730"/>
            <a:ext cx="6872287" cy="1332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EC69FF-E223-FB4B-AA30-D444A6E3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45" y="5009907"/>
            <a:ext cx="6282656" cy="10705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738C13-AAFA-8F45-8426-5810503A4092}"/>
              </a:ext>
            </a:extLst>
          </p:cNvPr>
          <p:cNvSpPr/>
          <p:nvPr/>
        </p:nvSpPr>
        <p:spPr>
          <a:xfrm>
            <a:off x="972292" y="4227690"/>
            <a:ext cx="1813771" cy="276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8E7365-2178-CB4A-AB78-6B4A338ABFDC}"/>
              </a:ext>
            </a:extLst>
          </p:cNvPr>
          <p:cNvSpPr/>
          <p:nvPr/>
        </p:nvSpPr>
        <p:spPr>
          <a:xfrm>
            <a:off x="8215149" y="4914657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해시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EE46B5-5F73-AF4A-A46E-41C19C520536}"/>
              </a:ext>
            </a:extLst>
          </p:cNvPr>
          <p:cNvSpPr/>
          <p:nvPr/>
        </p:nvSpPr>
        <p:spPr>
          <a:xfrm>
            <a:off x="8429625" y="5315094"/>
            <a:ext cx="928688" cy="22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8381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36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분기 만들기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(branch)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740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분기 만들기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(branch)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7D8EEF-FB7D-E44D-9653-9F87F5CC0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37</a:t>
            </a:fld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6EB24-0FF9-574F-8BE6-03B644B3205D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898930"/>
            <a:ext cx="9259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</a:t>
            </a:r>
            <a:r>
              <a:rPr lang="en-US" altLang="ko-KR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(branch)</a:t>
            </a:r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치기</a:t>
            </a:r>
            <a:endParaRPr lang="en-US" altLang="ko-KR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가지는 안전하게 격리된 상태에서 무언가를 만들 때 사용해요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저장소를 새로 만들면 기본으로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가지가 만들어집니다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이제 다른 가지를 이용해서 개발을 진행하고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나중에 개발이 완료되면</a:t>
            </a:r>
            <a:b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가지로 돌아와 병합하면 돼요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D76AE-3251-6246-A56E-0143DCB1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68" y="4207254"/>
            <a:ext cx="5557663" cy="1976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F7023D-0022-0940-B359-F3AC8FB5C575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22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분기 만들기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(branch)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8BF719-57AE-874E-B97F-5E807F3B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38</a:t>
            </a:fld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6EB24-0FF9-574F-8BE6-03B644B3205D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490634"/>
            <a:ext cx="92596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"</a:t>
            </a:r>
            <a:r>
              <a:rPr lang="en-US" altLang="ko-KR" sz="20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feature_x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"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라는 이름의 가지를 만들고 갈아탑니다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가지로 돌아올 수 있어요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명령으로는 가지를 삭제할 수 있어요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새로 만든 가지를 원격 저장소로 전송하기 전까지는</a:t>
            </a:r>
            <a:b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다른 사람들이 접근할 수 없어요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B555E-F051-8D4E-B4DE-5793A72CBDD4}"/>
              </a:ext>
            </a:extLst>
          </p:cNvPr>
          <p:cNvSpPr/>
          <p:nvPr/>
        </p:nvSpPr>
        <p:spPr>
          <a:xfrm>
            <a:off x="4247553" y="2545833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checkout –b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feature_x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F99E62-E119-1147-8773-03419B0E29EF}"/>
              </a:ext>
            </a:extLst>
          </p:cNvPr>
          <p:cNvSpPr/>
          <p:nvPr/>
        </p:nvSpPr>
        <p:spPr>
          <a:xfrm>
            <a:off x="4247553" y="3463706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checkout master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262E7-2200-4A4F-A216-FFB454892B8B}"/>
              </a:ext>
            </a:extLst>
          </p:cNvPr>
          <p:cNvSpPr/>
          <p:nvPr/>
        </p:nvSpPr>
        <p:spPr>
          <a:xfrm>
            <a:off x="4247553" y="4376188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branch –d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feature_x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570D2-5395-7C43-BC67-58F9C95508FC}"/>
              </a:ext>
            </a:extLst>
          </p:cNvPr>
          <p:cNvSpPr/>
          <p:nvPr/>
        </p:nvSpPr>
        <p:spPr>
          <a:xfrm>
            <a:off x="4081164" y="5620900"/>
            <a:ext cx="402967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push origin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가지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9350C-E3BE-3F4B-A69E-8B35B972D508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8599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39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분기 합치기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(merge)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321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&amp; </a:t>
            </a:r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Git (</a:t>
            </a:r>
            <a:r>
              <a:rPr lang="ko-KR" altLang="en-US" dirty="0"/>
              <a:t>분산 버전 관리 시스템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버전 관리 </a:t>
            </a:r>
            <a:r>
              <a:rPr lang="en-US" altLang="ko-KR" dirty="0"/>
              <a:t>(</a:t>
            </a:r>
            <a:r>
              <a:rPr lang="ko-KR" altLang="en-US" dirty="0"/>
              <a:t>버전</a:t>
            </a:r>
            <a:r>
              <a:rPr lang="en-US" altLang="ko-KR" dirty="0"/>
              <a:t> </a:t>
            </a:r>
            <a:r>
              <a:rPr lang="ko-KR" altLang="en-US" dirty="0"/>
              <a:t>별로 코드를 저장</a:t>
            </a:r>
            <a:r>
              <a:rPr lang="en-US" altLang="ko-KR" dirty="0"/>
              <a:t>, </a:t>
            </a:r>
            <a:r>
              <a:rPr lang="ko-KR" altLang="en-US" dirty="0"/>
              <a:t>이전상태로 되 돌려줌</a:t>
            </a:r>
            <a:r>
              <a:rPr lang="en-US" altLang="ko-KR" dirty="0"/>
              <a:t>)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ko-KR" altLang="en-US" sz="2400" dirty="0"/>
              <a:t>협업 </a:t>
            </a:r>
            <a:r>
              <a:rPr lang="en-US" altLang="ko-KR" sz="2400" dirty="0"/>
              <a:t>(</a:t>
            </a:r>
            <a:r>
              <a:rPr lang="ko-KR" altLang="en-US" sz="2400" dirty="0"/>
              <a:t>여럿이 같이 개발할 수 있게 해줌</a:t>
            </a:r>
            <a:r>
              <a:rPr lang="en-US" altLang="ko-KR" sz="2400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2400" dirty="0"/>
              <a:t>작업공간 </a:t>
            </a:r>
            <a:r>
              <a:rPr lang="en-US" altLang="ko-KR" dirty="0"/>
              <a:t>(</a:t>
            </a:r>
            <a:r>
              <a:rPr lang="en-US" altLang="ko-KR" sz="2400" dirty="0"/>
              <a:t>staging area / repository)</a:t>
            </a:r>
          </a:p>
          <a:p>
            <a:pPr lvl="1" algn="just">
              <a:lnSpc>
                <a:spcPct val="150000"/>
              </a:lnSpc>
            </a:pPr>
            <a:r>
              <a:rPr kumimoji="1" lang="ko-KR" altLang="en-US" dirty="0"/>
              <a:t>저장의 위한 도구</a:t>
            </a:r>
            <a:r>
              <a:rPr kumimoji="1" lang="en-US" altLang="ko-KR" dirty="0"/>
              <a:t> (add, commit)</a:t>
            </a:r>
          </a:p>
          <a:p>
            <a:pPr lvl="1" algn="just">
              <a:lnSpc>
                <a:spcPct val="150000"/>
              </a:lnSpc>
            </a:pPr>
            <a:r>
              <a:rPr kumimoji="1" lang="ko-KR" altLang="en-US" dirty="0"/>
              <a:t>협업을 위한 도구</a:t>
            </a:r>
            <a:r>
              <a:rPr kumimoji="1" lang="en-US" altLang="ko-KR" dirty="0"/>
              <a:t> (branch(</a:t>
            </a:r>
            <a:r>
              <a:rPr kumimoji="1" lang="ko-KR" altLang="en-US" dirty="0"/>
              <a:t>분기</a:t>
            </a:r>
            <a:r>
              <a:rPr kumimoji="1" lang="en-US" altLang="ko-KR" dirty="0"/>
              <a:t>), merge(</a:t>
            </a:r>
            <a:r>
              <a:rPr kumimoji="1" lang="ko-KR" altLang="en-US" dirty="0"/>
              <a:t>합치기</a:t>
            </a:r>
            <a:r>
              <a:rPr kumimoji="1" lang="en-US" altLang="ko-KR" dirty="0"/>
              <a:t>))</a:t>
            </a:r>
            <a:endParaRPr kumimoji="1"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54FE23-E110-194F-AF16-F2FF967C7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7140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F584942-A20C-A643-B1A0-96F57137C7A1}"/>
              </a:ext>
            </a:extLst>
          </p:cNvPr>
          <p:cNvSpPr/>
          <p:nvPr/>
        </p:nvSpPr>
        <p:spPr>
          <a:xfrm>
            <a:off x="1087821" y="1690688"/>
            <a:ext cx="10016358" cy="4434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병합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(merge)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0AA612-8D8A-D646-B555-3BF07272A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40</a:t>
            </a:fld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748170"/>
            <a:ext cx="925961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다른 가지에 있는 변경 내용을 현재 가지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예를 들면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master 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가지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</a:t>
            </a:r>
            <a:b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병합하려면 아래 명령을 실행하세요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1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첫번째 명령이든 두번째 명령이든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git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은</a:t>
            </a:r>
            <a:b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자동으로 변경 내용을 병합하려고 시도해요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문제는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항상 성공하는 게 아니라 가끔</a:t>
            </a:r>
            <a:b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충돌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(conflicts)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 일어나기도 한다는 거예요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이렇게 충돌이 발생하면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git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 알려주는 파일의 충돌 부분을</a:t>
            </a:r>
            <a:b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직접 수정해서 병합이 가능하도록 해야 하죠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충돌을 해결했다면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에게</a:t>
            </a:r>
            <a:b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아까의 파일을 병합하라고 알려주세요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1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내용을 병합하기 전에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어떻게 바뀌었는지 비교해볼 수도 있어요</a:t>
            </a:r>
            <a:r>
              <a:rPr lang="en-US" altLang="ko-KR" sz="1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F99E62-E119-1147-8773-03419B0E29EF}"/>
              </a:ext>
            </a:extLst>
          </p:cNvPr>
          <p:cNvSpPr/>
          <p:nvPr/>
        </p:nvSpPr>
        <p:spPr>
          <a:xfrm>
            <a:off x="4247553" y="2324281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merge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가지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262E7-2200-4A4F-A216-FFB454892B8B}"/>
              </a:ext>
            </a:extLst>
          </p:cNvPr>
          <p:cNvSpPr/>
          <p:nvPr/>
        </p:nvSpPr>
        <p:spPr>
          <a:xfrm>
            <a:off x="4247553" y="4790094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dd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파일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570D2-5395-7C43-BC67-58F9C95508FC}"/>
              </a:ext>
            </a:extLst>
          </p:cNvPr>
          <p:cNvSpPr/>
          <p:nvPr/>
        </p:nvSpPr>
        <p:spPr>
          <a:xfrm>
            <a:off x="3643163" y="5536681"/>
            <a:ext cx="490567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diff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원래 가지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비교 대상 가지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62319C-D0A5-1B4E-968A-EC92EC9CD757}"/>
              </a:ext>
            </a:extLst>
          </p:cNvPr>
          <p:cNvSpPr/>
          <p:nvPr/>
        </p:nvSpPr>
        <p:spPr>
          <a:xfrm>
            <a:off x="7392907" y="5863845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96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41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2234949"/>
            <a:chOff x="2359141" y="2564687"/>
            <a:chExt cx="7473717" cy="2234949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2166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협업하기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(collaborators)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ko-KR" sz="2800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716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협업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(Collaborators)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ko-KR" altLang="en-US" dirty="0"/>
              <a:t> 협업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 Collaborators Permission </a:t>
            </a:r>
            <a:r>
              <a:rPr lang="ko-KR" altLang="en-US" dirty="0"/>
              <a:t>부여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  <a:buAutoNum type="arabicPeriod"/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저장소에 올려진 프로젝트를 로컬로 </a:t>
            </a:r>
            <a:r>
              <a:rPr lang="en-US" altLang="ko-KR" dirty="0"/>
              <a:t>git clone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3.</a:t>
            </a:r>
            <a:r>
              <a:rPr lang="ko-KR" altLang="en-US" dirty="0"/>
              <a:t> 로컬에서 프로젝트를 수정 한 후 </a:t>
            </a:r>
            <a:r>
              <a:rPr lang="en-US" altLang="ko-KR" dirty="0"/>
              <a:t>git push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#permission</a:t>
            </a:r>
            <a:r>
              <a:rPr lang="ko-KR" altLang="en-US" sz="2000" dirty="0"/>
              <a:t>이 있는 계정 이라면 프로젝트를 한 원격 저장소에 </a:t>
            </a:r>
            <a:r>
              <a:rPr lang="en-US" altLang="ko-KR" sz="2000" dirty="0"/>
              <a:t>push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4.</a:t>
            </a:r>
            <a:r>
              <a:rPr lang="ko-KR" altLang="en-US" dirty="0"/>
              <a:t> 수정된 프로젝트의 내용은 </a:t>
            </a:r>
            <a:r>
              <a:rPr lang="en-US" altLang="ko-KR" dirty="0"/>
              <a:t>git pull </a:t>
            </a:r>
            <a:r>
              <a:rPr lang="ko-KR" altLang="en-US" dirty="0"/>
              <a:t>하여 갱신 한다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E44959-545D-9042-9C23-889417CA7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988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EC91660-A490-DD46-9590-D4928D75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85" y="1565181"/>
            <a:ext cx="8084030" cy="4922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협업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(Permission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부여 방법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451877B-0095-324F-8E3D-BEE3BC804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43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015A4-FD74-EC48-B1F4-4AB81CE7731F}"/>
              </a:ext>
            </a:extLst>
          </p:cNvPr>
          <p:cNvSpPr/>
          <p:nvPr/>
        </p:nvSpPr>
        <p:spPr>
          <a:xfrm>
            <a:off x="7262529" y="1973742"/>
            <a:ext cx="912774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58CDA-CF76-F645-BF31-57829876C828}"/>
              </a:ext>
            </a:extLst>
          </p:cNvPr>
          <p:cNvSpPr/>
          <p:nvPr/>
        </p:nvSpPr>
        <p:spPr>
          <a:xfrm>
            <a:off x="2267638" y="2736208"/>
            <a:ext cx="1760118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CB1819-8FA8-1A48-84B9-23A52E87701D}"/>
              </a:ext>
            </a:extLst>
          </p:cNvPr>
          <p:cNvSpPr/>
          <p:nvPr/>
        </p:nvSpPr>
        <p:spPr>
          <a:xfrm>
            <a:off x="8591106" y="3850568"/>
            <a:ext cx="1158950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E95C5-9F6B-A448-8BBC-6B0FB5C64DE9}"/>
              </a:ext>
            </a:extLst>
          </p:cNvPr>
          <p:cNvSpPr/>
          <p:nvPr/>
        </p:nvSpPr>
        <p:spPr>
          <a:xfrm>
            <a:off x="4219844" y="4666111"/>
            <a:ext cx="3770829" cy="26161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Repository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&gt; settings &gt; collaborators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에서 추가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18702-1067-704C-BDCA-45E53BD59260}"/>
              </a:ext>
            </a:extLst>
          </p:cNvPr>
          <p:cNvSpPr/>
          <p:nvPr/>
        </p:nvSpPr>
        <p:spPr>
          <a:xfrm>
            <a:off x="8175303" y="1963109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1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14EBB2-0599-4B4F-8E9C-6FD1F7D6A1BF}"/>
              </a:ext>
            </a:extLst>
          </p:cNvPr>
          <p:cNvSpPr/>
          <p:nvPr/>
        </p:nvSpPr>
        <p:spPr>
          <a:xfrm>
            <a:off x="4038524" y="2716711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5D6C14-BA15-7C41-82F9-729DFF76B015}"/>
              </a:ext>
            </a:extLst>
          </p:cNvPr>
          <p:cNvSpPr/>
          <p:nvPr/>
        </p:nvSpPr>
        <p:spPr>
          <a:xfrm>
            <a:off x="9760689" y="3839935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3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921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44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633594"/>
              <a:ext cx="7473717" cy="167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README 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작성법 </a:t>
              </a: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(</a:t>
              </a:r>
              <a:r>
                <a:rPr kumimoji="1" lang="en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Markdown 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작성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)</a:t>
              </a: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504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- Markdown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작성</a:t>
            </a:r>
            <a:endParaRPr kumimoji="1" lang="en-US" altLang="ko-KR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altLang="ko-KR" dirty="0"/>
              <a:t>Markdown</a:t>
            </a:r>
          </a:p>
          <a:p>
            <a:pPr marL="914400" lvl="1" indent="-457200">
              <a:lnSpc>
                <a:spcPct val="100000"/>
              </a:lnSpc>
            </a:pPr>
            <a:r>
              <a:rPr lang="ko-KR" altLang="en-US" dirty="0"/>
              <a:t>마크 다운 은 텍스트 기반의 마크업언어로 쉽게 쓰고 읽을 수 있으며 </a:t>
            </a:r>
            <a:r>
              <a:rPr lang="en-US" altLang="ko-KR" dirty="0"/>
              <a:t>HTML</a:t>
            </a:r>
            <a:r>
              <a:rPr lang="ko-KR" altLang="en-US" dirty="0"/>
              <a:t>로 변환이 가능하다</a:t>
            </a:r>
            <a:r>
              <a:rPr lang="en-US" altLang="ko-KR" dirty="0"/>
              <a:t>.</a:t>
            </a:r>
          </a:p>
          <a:p>
            <a:pPr marL="914400" lvl="1" indent="-457200">
              <a:lnSpc>
                <a:spcPct val="100000"/>
              </a:lnSpc>
            </a:pPr>
            <a:endParaRPr lang="en-US" altLang="ko-KR" dirty="0"/>
          </a:p>
          <a:p>
            <a:pPr marL="914400" lvl="1" indent="-457200">
              <a:lnSpc>
                <a:spcPct val="100000"/>
              </a:lnSpc>
            </a:pPr>
            <a:r>
              <a:rPr lang="ko-KR" altLang="en-US" dirty="0"/>
              <a:t>저장소의 정보를 담은  </a:t>
            </a:r>
            <a:r>
              <a:rPr lang="en-US" altLang="ko-KR" dirty="0" err="1"/>
              <a:t>readme.md</a:t>
            </a:r>
            <a:r>
              <a:rPr lang="ko-KR" altLang="en-US" dirty="0" err="1"/>
              <a:t>를</a:t>
            </a:r>
            <a:r>
              <a:rPr lang="ko-KR" altLang="en-US" dirty="0"/>
              <a:t> 멋지게 작성할 수 있다</a:t>
            </a:r>
            <a:r>
              <a:rPr lang="en-US" altLang="ko-KR" dirty="0"/>
              <a:t>.</a:t>
            </a:r>
          </a:p>
          <a:p>
            <a:pPr marL="914400" lvl="1" indent="-457200">
              <a:lnSpc>
                <a:spcPct val="100000"/>
              </a:lnSpc>
            </a:pPr>
            <a:endParaRPr lang="en-US" altLang="ko-KR" sz="2400" dirty="0"/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Markdown </a:t>
            </a:r>
            <a:r>
              <a:rPr lang="ko-KR" altLang="en-US" dirty="0"/>
              <a:t>작성법</a:t>
            </a:r>
            <a:endParaRPr lang="en-US" altLang="ko-KR" dirty="0"/>
          </a:p>
          <a:p>
            <a:pPr marL="914400" lvl="1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gist.github.com</a:t>
            </a:r>
            <a:r>
              <a:rPr lang="en-US" altLang="ko-KR" dirty="0"/>
              <a:t>/</a:t>
            </a:r>
            <a:r>
              <a:rPr lang="en-US" altLang="ko-KR" dirty="0" err="1"/>
              <a:t>ihoneymon</a:t>
            </a:r>
            <a:r>
              <a:rPr lang="en-US" altLang="ko-KR" dirty="0"/>
              <a:t>/652be052a0727ad59601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B881A9-8586-744C-A686-E85725D2E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357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참고</a:t>
            </a:r>
            <a:endParaRPr kumimoji="1" lang="en-US" altLang="ko-KR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www.notion.so</a:t>
            </a:r>
            <a:r>
              <a:rPr lang="en-US" altLang="ko-KR" dirty="0"/>
              <a:t>/Django-BASIC-1-2-MVT-145eeb65d5d44a0ba3f9d56958231605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http://</a:t>
            </a:r>
            <a:r>
              <a:rPr lang="en-US" altLang="ko-KR" dirty="0" err="1"/>
              <a:t>sujinlee.me</a:t>
            </a:r>
            <a:r>
              <a:rPr lang="en-US" altLang="ko-KR" dirty="0"/>
              <a:t>/professional-</a:t>
            </a:r>
            <a:r>
              <a:rPr lang="en-US" altLang="ko-KR" dirty="0" err="1"/>
              <a:t>github</a:t>
            </a:r>
            <a:r>
              <a:rPr lang="en-US" altLang="ko-KR" dirty="0"/>
              <a:t>/ [git </a:t>
            </a:r>
            <a:r>
              <a:rPr lang="ko-KR" altLang="en-US" dirty="0"/>
              <a:t>관리하고 취업하자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r>
              <a:rPr lang="en" altLang="ko-KR" dirty="0"/>
              <a:t>https://</a:t>
            </a:r>
            <a:r>
              <a:rPr lang="en" altLang="ko-KR" dirty="0" err="1"/>
              <a:t>rogerdudler.github.io</a:t>
            </a:r>
            <a:r>
              <a:rPr lang="en" altLang="ko-KR" dirty="0"/>
              <a:t>/git-guide/</a:t>
            </a:r>
            <a:r>
              <a:rPr lang="en" altLang="ko-KR" dirty="0" err="1"/>
              <a:t>index.ko.html</a:t>
            </a:r>
            <a:r>
              <a:rPr lang="en" altLang="ko-KR" dirty="0"/>
              <a:t> </a:t>
            </a:r>
            <a:r>
              <a:rPr lang="en-US" altLang="ko-KR" dirty="0"/>
              <a:t>[git - </a:t>
            </a:r>
            <a:r>
              <a:rPr lang="ko-KR" altLang="en-US" dirty="0"/>
              <a:t>간편 안내서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gist.github.com</a:t>
            </a:r>
            <a:r>
              <a:rPr lang="en-US" altLang="ko-KR" dirty="0"/>
              <a:t>/</a:t>
            </a:r>
            <a:r>
              <a:rPr lang="en-US" altLang="ko-KR" dirty="0" err="1"/>
              <a:t>ihoneymon</a:t>
            </a:r>
            <a:r>
              <a:rPr lang="en-US" altLang="ko-KR" dirty="0"/>
              <a:t>/652be052a0727ad59601 [</a:t>
            </a:r>
            <a:r>
              <a:rPr lang="ko-KR" altLang="en-US" dirty="0" err="1"/>
              <a:t>마크다운</a:t>
            </a:r>
            <a:r>
              <a:rPr lang="ko-KR" altLang="en-US" dirty="0"/>
              <a:t> 작성법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endParaRPr lang="ko-KR" altLang="en-US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E10FC-B3CC-9F40-A789-4EA2D40A6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6645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9A2384-0A62-384F-B1D7-AD7EEA3C4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47</a:t>
            </a:fld>
            <a:endParaRPr kumimoji="1"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82C82ADB-AC86-3543-90C2-72C0F7BFDBA5}"/>
              </a:ext>
            </a:extLst>
          </p:cNvPr>
          <p:cNvSpPr txBox="1">
            <a:spLocks/>
          </p:cNvSpPr>
          <p:nvPr/>
        </p:nvSpPr>
        <p:spPr>
          <a:xfrm>
            <a:off x="1464627" y="3148801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kumimoji="1" lang="en-US" altLang="ko-KR" sz="4800" b="1" dirty="0">
                <a:ln w="0"/>
                <a:solidFill>
                  <a:schemeClr val="bg1"/>
                </a:solidFill>
                <a:latin typeface="Montserrat" pitchFamily="2" charset="0"/>
              </a:rPr>
              <a:t>HACK YOUR LIFE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kumimoji="1" lang="ko-KR" altLang="en-US" sz="2000" dirty="0">
                <a:ln w="0"/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멋쟁이 사자처럼 삼육대학교</a:t>
            </a:r>
            <a:endParaRPr kumimoji="1" lang="en-US" altLang="ko-KR" sz="700" dirty="0">
              <a:ln w="0"/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197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&amp; </a:t>
            </a:r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http://github.com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/>
              <a:t>Git</a:t>
            </a:r>
            <a:r>
              <a:rPr lang="ko-KR" altLang="en-US" dirty="0" err="1"/>
              <a:t>으로</a:t>
            </a:r>
            <a:r>
              <a:rPr lang="ko-KR" altLang="en-US" dirty="0"/>
              <a:t> 저장되어 전송된 파일들의 오픈소스 저장소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모든 코드가 공개되어 있다</a:t>
            </a:r>
            <a:r>
              <a:rPr lang="en-US" altLang="ko-KR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가리지 않은 모든 코드들은 공유되고 발전된다</a:t>
            </a:r>
            <a:r>
              <a:rPr lang="en-US" altLang="ko-KR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코드의 제안</a:t>
            </a:r>
            <a:r>
              <a:rPr lang="en-US" altLang="ko-KR" dirty="0"/>
              <a:t>, </a:t>
            </a:r>
            <a:r>
              <a:rPr lang="ko-KR" altLang="en-US" dirty="0"/>
              <a:t>기여</a:t>
            </a:r>
            <a:r>
              <a:rPr lang="en-US" altLang="ko-KR" dirty="0"/>
              <a:t>, </a:t>
            </a:r>
            <a:r>
              <a:rPr lang="ko-KR" altLang="en-US" dirty="0"/>
              <a:t>발전 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B45986-E654-334F-BD9D-C0EF4D1B0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694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88E3CCB-356A-7649-9529-C53B9ADA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6</a:t>
            </a:fld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F2A3FE-1A79-CE45-B6F4-69546547BF09}"/>
              </a:ext>
            </a:extLst>
          </p:cNvPr>
          <p:cNvGrpSpPr/>
          <p:nvPr/>
        </p:nvGrpSpPr>
        <p:grpSpPr>
          <a:xfrm>
            <a:off x="2359141" y="2564687"/>
            <a:ext cx="7473717" cy="1748854"/>
            <a:chOff x="2359141" y="2564687"/>
            <a:chExt cx="7473717" cy="1748854"/>
          </a:xfrm>
        </p:grpSpPr>
        <p:sp>
          <p:nvSpPr>
            <p:cNvPr id="7" name="텍스트상자 10">
              <a:extLst>
                <a:ext uri="{FF2B5EF4-FFF2-40B4-BE49-F238E27FC236}">
                  <a16:creationId xmlns:a16="http://schemas.microsoft.com/office/drawing/2014/main" id="{16DED454-59B9-D547-AD38-61C62C3520EC}"/>
                </a:ext>
              </a:extLst>
            </p:cNvPr>
            <p:cNvSpPr txBox="1"/>
            <p:nvPr/>
          </p:nvSpPr>
          <p:spPr>
            <a:xfrm>
              <a:off x="2359141" y="2752244"/>
              <a:ext cx="7473717" cy="135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ko-KR" sz="4800" b="1" dirty="0" err="1">
                  <a:latin typeface="SpoqaHanSans" panose="020B0500000000000000" pitchFamily="34" charset="-128"/>
                  <a:ea typeface="SpoqaHanSans" panose="020B0500000000000000" pitchFamily="34" charset="-128"/>
                </a:rPr>
                <a:t>Gihub</a:t>
              </a:r>
              <a:r>
                <a:rPr kumimoji="1" lang="en-US" altLang="ko-KR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 </a:t>
              </a:r>
              <a:r>
                <a:rPr kumimoji="1" lang="ko-KR" altLang="en-US" sz="4800" b="1" dirty="0">
                  <a:latin typeface="SpoqaHanSans" panose="020B0500000000000000" pitchFamily="34" charset="-128"/>
                  <a:ea typeface="SpoqaHanSans" panose="020B0500000000000000" pitchFamily="34" charset="-128"/>
                </a:rPr>
                <a:t>저장소 생성</a:t>
              </a:r>
              <a:endParaRPr kumimoji="1" lang="en-US" altLang="ko-KR" sz="4800" b="1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  <a:p>
              <a:pPr algn="ctr">
                <a:lnSpc>
                  <a:spcPct val="110000"/>
                </a:lnSpc>
              </a:pPr>
              <a:r>
                <a:rPr kumimoji="1" lang="en-US" altLang="ko-KR" sz="2800" dirty="0">
                  <a:solidFill>
                    <a:schemeClr val="bg1">
                      <a:lumMod val="85000"/>
                    </a:schemeClr>
                  </a:solidFill>
                  <a:latin typeface="SpoqaHanSans" panose="020B0500000000000000" pitchFamily="34" charset="-128"/>
                  <a:ea typeface="SpoqaHanSans" panose="020B0500000000000000" pitchFamily="34" charset="-128"/>
                </a:rPr>
                <a:t># Repository</a:t>
              </a:r>
            </a:p>
          </p:txBody>
        </p:sp>
        <p:sp>
          <p:nvSpPr>
            <p:cNvPr id="8" name="직각 삼각형[R] 7">
              <a:extLst>
                <a:ext uri="{FF2B5EF4-FFF2-40B4-BE49-F238E27FC236}">
                  <a16:creationId xmlns:a16="http://schemas.microsoft.com/office/drawing/2014/main" id="{8E469ECA-B508-6544-81D3-2875C859E419}"/>
                </a:ext>
              </a:extLst>
            </p:cNvPr>
            <p:cNvSpPr/>
            <p:nvPr/>
          </p:nvSpPr>
          <p:spPr>
            <a:xfrm rot="10800000">
              <a:off x="2359141" y="2564687"/>
              <a:ext cx="195329" cy="188095"/>
            </a:xfrm>
            <a:prstGeom prst="rtTriangle">
              <a:avLst/>
            </a:prstGeom>
            <a:noFill/>
            <a:ln>
              <a:solidFill>
                <a:srgbClr val="F398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  <p:sp>
          <p:nvSpPr>
            <p:cNvPr id="9" name="직각 삼각형[R] 8">
              <a:extLst>
                <a:ext uri="{FF2B5EF4-FFF2-40B4-BE49-F238E27FC236}">
                  <a16:creationId xmlns:a16="http://schemas.microsoft.com/office/drawing/2014/main" id="{14D39821-6D89-6B41-829C-81C7EB41F7BB}"/>
                </a:ext>
              </a:extLst>
            </p:cNvPr>
            <p:cNvSpPr/>
            <p:nvPr/>
          </p:nvSpPr>
          <p:spPr>
            <a:xfrm rot="10800000" flipH="1">
              <a:off x="9637529" y="4125446"/>
              <a:ext cx="195329" cy="188095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91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>
          <a:xfrm>
            <a:off x="2714085" y="1468933"/>
            <a:ext cx="6762423" cy="4971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7361298" y="3605884"/>
            <a:ext cx="1938486" cy="113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8748591" y="3676270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77CB62-EAF2-4D4B-87C6-CF0CACC7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FF0000"/>
                </a:solidFill>
              </a:rPr>
              <a:t>http://</a:t>
            </a:r>
            <a:r>
              <a:rPr lang="en-US" altLang="ko-KR" dirty="0" err="1">
                <a:solidFill>
                  <a:srgbClr val="FF0000"/>
                </a:solidFill>
              </a:rPr>
              <a:t>github.com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BF938F-CDB1-FA4E-BB8C-A51B1B603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9381507" y="3682348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5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E366B3C-41CB-4F4C-AE19-C2F4962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2"/>
          <a:stretch/>
        </p:blipFill>
        <p:spPr>
          <a:xfrm>
            <a:off x="1964846" y="1553994"/>
            <a:ext cx="8262307" cy="50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402938" y="2879557"/>
            <a:ext cx="1938486" cy="71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6D8F40-EFE9-5649-A413-EBB056F88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4915394" y="5898284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3525905" y="5864951"/>
            <a:ext cx="1271726" cy="405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567210" y="3661142"/>
            <a:ext cx="5006774" cy="509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8615290" y="3647681"/>
            <a:ext cx="896846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설명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456324" y="2845201"/>
            <a:ext cx="3770829" cy="49244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이름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자신닉네임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r>
              <a:rPr kumimoji="1" lang="en-US" altLang="ko-KR" sz="11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github.io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로 저장할 경우 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 Pages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 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E9924-377E-5F4D-A503-EB1BCB18F1F6}"/>
              </a:ext>
            </a:extLst>
          </p:cNvPr>
          <p:cNvSpPr/>
          <p:nvPr/>
        </p:nvSpPr>
        <p:spPr>
          <a:xfrm>
            <a:off x="3567210" y="5118602"/>
            <a:ext cx="5006774" cy="630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E3FA6-2C7A-C343-A44D-FBF04FCB87E7}"/>
              </a:ext>
            </a:extLst>
          </p:cNvPr>
          <p:cNvSpPr/>
          <p:nvPr/>
        </p:nvSpPr>
        <p:spPr>
          <a:xfrm>
            <a:off x="6341424" y="4337040"/>
            <a:ext cx="125755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공개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비공개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2171D1-B30B-A145-AFC6-950B2C91BF30}"/>
              </a:ext>
            </a:extLst>
          </p:cNvPr>
          <p:cNvSpPr/>
          <p:nvPr/>
        </p:nvSpPr>
        <p:spPr>
          <a:xfrm>
            <a:off x="8615290" y="5111872"/>
            <a:ext cx="1257555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README</a:t>
            </a:r>
          </a:p>
          <a:p>
            <a:pPr algn="ctr"/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gitignore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license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설정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97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9D1636A-8684-5A4B-A9E3-D4BF56A7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35" y="1448790"/>
            <a:ext cx="6822613" cy="519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567210" y="2772370"/>
            <a:ext cx="2889114" cy="23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1216E4-4061-5F49-9CF0-62C23D3BE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400954" y="3504608"/>
            <a:ext cx="3557985" cy="94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7059621" y="3480857"/>
            <a:ext cx="1688575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명령어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터미널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63203" y="2729958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4677654"/>
      </p:ext>
    </p:extLst>
  </p:cSld>
  <p:clrMapOvr>
    <a:masterClrMapping/>
  </p:clrMapOvr>
</p:sld>
</file>

<file path=ppt/theme/theme1.xml><?xml version="1.0" encoding="utf-8"?>
<a:theme xmlns:a="http://schemas.openxmlformats.org/drawingml/2006/main" name="likelion_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kelion_W" id="{42FB52FD-6B2B-E046-98D0-7D186E396117}" vid="{CD0D707C-1646-894B-8A48-1C5E3BF8F52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likelion_W</Template>
  <TotalTime>8444</TotalTime>
  <Pages>88</Pages>
  <Words>1350</Words>
  <Characters>0</Characters>
  <Application>Microsoft Macintosh PowerPoint</Application>
  <DocSecurity>0</DocSecurity>
  <PresentationFormat>와이드스크린</PresentationFormat>
  <Lines>0</Lines>
  <Paragraphs>308</Paragraphs>
  <Slides>47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5" baseType="lpstr">
      <vt:lpstr>SpoqaHanSans</vt:lpstr>
      <vt:lpstr>SpoqaHanSans Light</vt:lpstr>
      <vt:lpstr>Montserrat</vt:lpstr>
      <vt:lpstr>Wingdings</vt:lpstr>
      <vt:lpstr>Arial</vt:lpstr>
      <vt:lpstr>맑은 고딕</vt:lpstr>
      <vt:lpstr>Menlo</vt:lpstr>
      <vt:lpstr>likelion_W</vt:lpstr>
      <vt:lpstr>PowerPoint 프레젠테이션</vt:lpstr>
      <vt:lpstr>PowerPoint 프레젠테이션</vt:lpstr>
      <vt:lpstr>PowerPoint 프레젠테이션</vt:lpstr>
      <vt:lpstr>Git &amp; Github</vt:lpstr>
      <vt:lpstr>Git &amp; Github</vt:lpstr>
      <vt:lpstr>PowerPoint 프레젠테이션</vt:lpstr>
      <vt:lpstr>Github 저장소 생성</vt:lpstr>
      <vt:lpstr>Github 저장소 생성</vt:lpstr>
      <vt:lpstr>Github 저장소 생성</vt:lpstr>
      <vt:lpstr>PowerPoint 프레젠테이션</vt:lpstr>
      <vt:lpstr>Github Pages – 저장소 생성</vt:lpstr>
      <vt:lpstr>Github Pages</vt:lpstr>
      <vt:lpstr>PowerPoint 프레젠테이션</vt:lpstr>
      <vt:lpstr>Github 프로젝트 발행하기</vt:lpstr>
      <vt:lpstr>Github 프로젝트 발행하기</vt:lpstr>
      <vt:lpstr>Github 프로젝트 발행하기</vt:lpstr>
      <vt:lpstr>PowerPoint 프레젠테이션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push(수정 시)</vt:lpstr>
      <vt:lpstr>PowerPoint 프레젠테이션</vt:lpstr>
      <vt:lpstr>Git 활용 – 저장소 복제(git clone)</vt:lpstr>
      <vt:lpstr>PowerPoint 프레젠테이션</vt:lpstr>
      <vt:lpstr>Git 활용 –  원격 저장소 변경</vt:lpstr>
      <vt:lpstr>PowerPoint 프레젠테이션</vt:lpstr>
      <vt:lpstr>Git 활용 – 중요 내용 감추기(git ignore)</vt:lpstr>
      <vt:lpstr>PowerPoint 프레젠테이션</vt:lpstr>
      <vt:lpstr>Git 활용 – 변경내용 갱신하기(git pull)</vt:lpstr>
      <vt:lpstr>PowerPoint 프레젠테이션</vt:lpstr>
      <vt:lpstr>Git 활용 – commit 되돌리기(git reset)</vt:lpstr>
      <vt:lpstr>PowerPoint 프레젠테이션</vt:lpstr>
      <vt:lpstr>Git 활용 – 분기 만들기(branch)</vt:lpstr>
      <vt:lpstr>Git 활용 – 분기 만들기(branch)</vt:lpstr>
      <vt:lpstr>PowerPoint 프레젠테이션</vt:lpstr>
      <vt:lpstr>Git 활용 – 병합(merge)</vt:lpstr>
      <vt:lpstr>PowerPoint 프레젠테이션</vt:lpstr>
      <vt:lpstr>Git 활용 – 협업(Collaborators)</vt:lpstr>
      <vt:lpstr>Git 활용 – 협업(Permission 부여 방법)</vt:lpstr>
      <vt:lpstr>PowerPoint 프레젠테이션</vt:lpstr>
      <vt:lpstr>Git 활용 - Markdown 작성</vt:lpstr>
      <vt:lpstr>참고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흥미 붙이기</dc:title>
  <dc:creator>배성현</dc:creator>
  <cp:lastModifiedBy>배성현</cp:lastModifiedBy>
  <cp:revision>478</cp:revision>
  <cp:lastPrinted>2018-07-30T19:39:30Z</cp:lastPrinted>
  <dcterms:modified xsi:type="dcterms:W3CDTF">2019-06-07T03:21:01Z</dcterms:modified>
</cp:coreProperties>
</file>